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18288000" cy="10287000"/>
  <p:notesSz cx="6858000" cy="9144000"/>
  <p:embeddedFontLst>
    <p:embeddedFont>
      <p:font typeface="Poppins Bold" charset="1" panose="00000800000000000000"/>
      <p:regular r:id="rId18"/>
    </p:embeddedFont>
    <p:embeddedFont>
      <p:font typeface="Magnolia Script" charset="1" panose="02000503070000020003"/>
      <p:regular r:id="rId19"/>
    </p:embeddedFont>
    <p:embeddedFont>
      <p:font typeface="Poppins" charset="1" panose="00000500000000000000"/>
      <p:regular r:id="rId20"/>
    </p:embeddedFont>
    <p:embeddedFont>
      <p:font typeface="Open Sans Bold" charset="1" panose="00000000000000000000"/>
      <p:regular r:id="rId21"/>
    </p:embeddedFont>
    <p:embeddedFont>
      <p:font typeface="TT Lakes Neue Bold" charset="1" panose="02010001040000080307"/>
      <p:regular r:id="rId22"/>
    </p:embeddedFont>
    <p:embeddedFont>
      <p:font typeface="Bobby Jones" charset="1" panose="00000000000000000000"/>
      <p:regular r:id="rId23"/>
    </p:embeddedFont>
    <p:embeddedFont>
      <p:font typeface="Canva Sans" charset="1" panose="020B0503030501040103"/>
      <p:regular r:id="rId24"/>
    </p:embeddedFont>
    <p:embeddedFont>
      <p:font typeface="Canva Sans Bold" charset="1" panose="020B0803030501040103"/>
      <p:regular r:id="rId25"/>
    </p:embeddedFont>
    <p:embeddedFont>
      <p:font typeface="TT Octosquares Compressed" charset="1" panose="02010001040000080307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jpe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png" Type="http://schemas.openxmlformats.org/officeDocument/2006/relationships/image"/><Relationship Id="rId4" Target="../media/image11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44385" y="740017"/>
            <a:ext cx="430901" cy="430901"/>
          </a:xfrm>
          <a:custGeom>
            <a:avLst/>
            <a:gdLst/>
            <a:ahLst/>
            <a:cxnLst/>
            <a:rect r="r" b="b" t="t" l="l"/>
            <a:pathLst>
              <a:path h="430901" w="430901">
                <a:moveTo>
                  <a:pt x="0" y="0"/>
                </a:moveTo>
                <a:lnTo>
                  <a:pt x="430902" y="0"/>
                </a:lnTo>
                <a:lnTo>
                  <a:pt x="430902" y="430901"/>
                </a:lnTo>
                <a:lnTo>
                  <a:pt x="0" y="4309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645049" y="5143500"/>
            <a:ext cx="8872884" cy="8229600"/>
          </a:xfrm>
          <a:custGeom>
            <a:avLst/>
            <a:gdLst/>
            <a:ahLst/>
            <a:cxnLst/>
            <a:rect r="r" b="b" t="t" l="l"/>
            <a:pathLst>
              <a:path h="8229600" w="8872884">
                <a:moveTo>
                  <a:pt x="0" y="0"/>
                </a:moveTo>
                <a:lnTo>
                  <a:pt x="8872884" y="0"/>
                </a:lnTo>
                <a:lnTo>
                  <a:pt x="887288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4012696" y="2494751"/>
            <a:ext cx="3879540" cy="3879540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19FF">
                    <a:alpha val="100000"/>
                  </a:srgbClr>
                </a:gs>
                <a:gs pos="100000">
                  <a:srgbClr val="9468F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1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897708" y="4812416"/>
            <a:ext cx="1787370" cy="1787370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9468FF">
                    <a:alpha val="100000"/>
                  </a:srgbClr>
                </a:gs>
                <a:gs pos="100000">
                  <a:srgbClr val="0019F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1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3435581" y="2891471"/>
            <a:ext cx="10371770" cy="3086100"/>
            <a:chOff x="0" y="0"/>
            <a:chExt cx="273166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731660" cy="812800"/>
            </a:xfrm>
            <a:custGeom>
              <a:avLst/>
              <a:gdLst/>
              <a:ahLst/>
              <a:cxnLst/>
              <a:rect r="r" b="b" t="t" l="l"/>
              <a:pathLst>
                <a:path h="812800" w="2731660">
                  <a:moveTo>
                    <a:pt x="0" y="0"/>
                  </a:moveTo>
                  <a:lnTo>
                    <a:pt x="2731660" y="0"/>
                  </a:lnTo>
                  <a:lnTo>
                    <a:pt x="273166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114300"/>
              <a:ext cx="2731660" cy="9271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739"/>
                </a:lnSpc>
              </a:pPr>
            </a:p>
            <a:p>
              <a:pPr algn="ctr">
                <a:lnSpc>
                  <a:spcPts val="5739"/>
                </a:lnSpc>
              </a:pPr>
              <a:r>
                <a:rPr lang="en-US" sz="4099" b="true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Problem Definition Seminar </a:t>
              </a:r>
            </a:p>
            <a:p>
              <a:pPr algn="ctr">
                <a:lnSpc>
                  <a:spcPts val="5739"/>
                </a:lnSpc>
              </a:pPr>
              <a:r>
                <a:rPr lang="en-US" b="true" sz="4099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on</a:t>
              </a: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2937252" y="740017"/>
            <a:ext cx="11779118" cy="2960069"/>
          </a:xfrm>
          <a:custGeom>
            <a:avLst/>
            <a:gdLst/>
            <a:ahLst/>
            <a:cxnLst/>
            <a:rect r="r" b="b" t="t" l="l"/>
            <a:pathLst>
              <a:path h="2960069" w="11779118">
                <a:moveTo>
                  <a:pt x="0" y="0"/>
                </a:moveTo>
                <a:lnTo>
                  <a:pt x="11779118" y="0"/>
                </a:lnTo>
                <a:lnTo>
                  <a:pt x="11779118" y="2960069"/>
                </a:lnTo>
                <a:lnTo>
                  <a:pt x="0" y="296006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3435581" y="6412391"/>
            <a:ext cx="10782461" cy="15206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5936"/>
              </a:lnSpc>
            </a:pPr>
            <a:r>
              <a:rPr lang="en-US" sz="5300">
                <a:solidFill>
                  <a:srgbClr val="8BB0FE"/>
                </a:solidFill>
                <a:latin typeface="Magnolia Script"/>
                <a:ea typeface="Magnolia Script"/>
                <a:cs typeface="Magnolia Script"/>
                <a:sym typeface="Magnolia Script"/>
              </a:rPr>
              <a:t>AI/ML-Driven Middleware for Secure Media Transfer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33" r="0" b="-33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6321766" y="9615834"/>
            <a:ext cx="2192753" cy="1597205"/>
            <a:chOff x="0" y="0"/>
            <a:chExt cx="577515" cy="42066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77515" cy="420663"/>
            </a:xfrm>
            <a:custGeom>
              <a:avLst/>
              <a:gdLst/>
              <a:ahLst/>
              <a:cxnLst/>
              <a:rect r="r" b="b" t="t" l="l"/>
              <a:pathLst>
                <a:path h="420663" w="577515">
                  <a:moveTo>
                    <a:pt x="0" y="0"/>
                  </a:moveTo>
                  <a:lnTo>
                    <a:pt x="577515" y="0"/>
                  </a:lnTo>
                  <a:lnTo>
                    <a:pt x="577515" y="420663"/>
                  </a:lnTo>
                  <a:lnTo>
                    <a:pt x="0" y="420663"/>
                  </a:lnTo>
                  <a:close/>
                </a:path>
              </a:pathLst>
            </a:custGeom>
            <a:gradFill rotWithShape="true">
              <a:gsLst>
                <a:gs pos="0">
                  <a:srgbClr val="45DEEF">
                    <a:alpha val="100000"/>
                  </a:srgbClr>
                </a:gs>
                <a:gs pos="100000">
                  <a:srgbClr val="0074AD">
                    <a:alpha val="650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38100"/>
              <a:ext cx="577515" cy="3825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3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0" y="9488397"/>
            <a:ext cx="2192753" cy="1597205"/>
            <a:chOff x="0" y="0"/>
            <a:chExt cx="577515" cy="42066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77515" cy="420663"/>
            </a:xfrm>
            <a:custGeom>
              <a:avLst/>
              <a:gdLst/>
              <a:ahLst/>
              <a:cxnLst/>
              <a:rect r="r" b="b" t="t" l="l"/>
              <a:pathLst>
                <a:path h="420663" w="577515">
                  <a:moveTo>
                    <a:pt x="0" y="0"/>
                  </a:moveTo>
                  <a:lnTo>
                    <a:pt x="577515" y="0"/>
                  </a:lnTo>
                  <a:lnTo>
                    <a:pt x="577515" y="420663"/>
                  </a:lnTo>
                  <a:lnTo>
                    <a:pt x="0" y="420663"/>
                  </a:lnTo>
                  <a:close/>
                </a:path>
              </a:pathLst>
            </a:custGeom>
            <a:gradFill rotWithShape="true">
              <a:gsLst>
                <a:gs pos="0">
                  <a:srgbClr val="0074AD">
                    <a:alpha val="6500"/>
                  </a:srgbClr>
                </a:gs>
                <a:gs pos="100000">
                  <a:srgbClr val="45DEE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0" y="38100"/>
              <a:ext cx="577515" cy="3825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3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447734" y="914400"/>
            <a:ext cx="17392531" cy="684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20"/>
              </a:lnSpc>
              <a:spcBef>
                <a:spcPct val="0"/>
              </a:spcBef>
            </a:pPr>
            <a:r>
              <a:rPr lang="en-US" sz="3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Key Technologies for AI/ML-Driven Middleware for Secure Media Transfer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552625" y="1513205"/>
            <a:ext cx="15521940" cy="9034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</a:p>
          <a:p>
            <a:pPr algn="l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Middleware &amp; Integration</a:t>
            </a:r>
          </a:p>
          <a:p>
            <a:pPr algn="l" marL="1381761" indent="-460587" lvl="2">
              <a:lnSpc>
                <a:spcPts val="4480"/>
              </a:lnSpc>
              <a:buFont typeface="Arial"/>
              <a:buChar char="⚬"/>
            </a:pPr>
            <a:r>
              <a:rPr lang="en-US" sz="32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Message Brokers &amp; API Gateways (Apache Kafka, RabbitMQ, GraphQL)</a:t>
            </a:r>
          </a:p>
          <a:p>
            <a:pPr algn="l" marL="1381761" indent="-460587" lvl="2">
              <a:lnSpc>
                <a:spcPts val="4480"/>
              </a:lnSpc>
              <a:buFont typeface="Arial"/>
              <a:buChar char="⚬"/>
            </a:pPr>
            <a:r>
              <a:rPr lang="en-US" sz="32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Microservices Architecture (Spring Boot, Kubernetes)</a:t>
            </a:r>
          </a:p>
          <a:p>
            <a:pPr algn="l" marL="1381761" indent="-460587" lvl="2">
              <a:lnSpc>
                <a:spcPts val="4480"/>
              </a:lnSpc>
              <a:buFont typeface="Arial"/>
              <a:buChar char="⚬"/>
            </a:pPr>
            <a:r>
              <a:rPr lang="en-US" sz="32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Enterprise Service Bus (ESB) (Apache Camel, MuleSoft)</a:t>
            </a:r>
          </a:p>
          <a:p>
            <a:pPr algn="l">
              <a:lnSpc>
                <a:spcPts val="4480"/>
              </a:lnSpc>
            </a:pPr>
          </a:p>
          <a:p>
            <a:pPr algn="l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Cloud &amp; Edge Computing</a:t>
            </a:r>
          </a:p>
          <a:p>
            <a:pPr algn="l" marL="1381761" indent="-460587" lvl="2">
              <a:lnSpc>
                <a:spcPts val="4480"/>
              </a:lnSpc>
              <a:buFont typeface="Arial"/>
              <a:buChar char="⚬"/>
            </a:pPr>
            <a:r>
              <a:rPr lang="en-US" sz="32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Cloud Platforms (AWS, Azure, Google Cloud)</a:t>
            </a:r>
          </a:p>
          <a:p>
            <a:pPr algn="l" marL="1381761" indent="-460587" lvl="2">
              <a:lnSpc>
                <a:spcPts val="4480"/>
              </a:lnSpc>
              <a:buFont typeface="Arial"/>
              <a:buChar char="⚬"/>
            </a:pPr>
            <a:r>
              <a:rPr lang="en-US" sz="32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Edge AI Processing (NVIDIA Jetson, AWS Greengrass)</a:t>
            </a:r>
          </a:p>
          <a:p>
            <a:pPr algn="l" marL="1381761" indent="-460587" lvl="2">
              <a:lnSpc>
                <a:spcPts val="4480"/>
              </a:lnSpc>
              <a:buFont typeface="Arial"/>
              <a:buChar char="⚬"/>
            </a:pPr>
            <a:r>
              <a:rPr lang="en-US" sz="32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Serverless Computing (AWS Lambda, Google Cloud Functions)</a:t>
            </a:r>
          </a:p>
          <a:p>
            <a:pPr algn="l">
              <a:lnSpc>
                <a:spcPts val="4480"/>
              </a:lnSpc>
            </a:pPr>
          </a:p>
          <a:p>
            <a:pPr algn="l" marL="734059" indent="-367030" lvl="1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Data Storage &amp; Processing</a:t>
            </a:r>
          </a:p>
          <a:p>
            <a:pPr algn="l" marL="1381761" indent="-460587" lvl="2">
              <a:lnSpc>
                <a:spcPts val="4480"/>
              </a:lnSpc>
              <a:buFont typeface="Arial"/>
              <a:buChar char="⚬"/>
            </a:pPr>
            <a:r>
              <a:rPr lang="en-US" sz="32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Distributed Databases (MongoDB, Apache Cassandra)</a:t>
            </a:r>
          </a:p>
          <a:p>
            <a:pPr algn="l" marL="1381761" indent="-460587" lvl="2">
              <a:lnSpc>
                <a:spcPts val="4480"/>
              </a:lnSpc>
              <a:buFont typeface="Arial"/>
              <a:buChar char="⚬"/>
            </a:pPr>
            <a:r>
              <a:rPr lang="en-US" sz="32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Big Data Processing (Apache Spark, Hadoop)</a:t>
            </a:r>
          </a:p>
          <a:p>
            <a:pPr algn="l" marL="1381761" indent="-460587" lvl="2">
              <a:lnSpc>
                <a:spcPts val="4480"/>
              </a:lnSpc>
              <a:buFont typeface="Arial"/>
              <a:buChar char="⚬"/>
            </a:pPr>
            <a:r>
              <a:rPr lang="en-US" sz="32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Object Storage for Media (AWS S3, IPFS, MinIO)</a:t>
            </a:r>
          </a:p>
          <a:p>
            <a:pPr algn="l" marL="690881" indent="-345440" lvl="1">
              <a:lnSpc>
                <a:spcPts val="4480"/>
              </a:lnSpc>
              <a:buFont typeface="Arial"/>
              <a:buChar char="•"/>
            </a:pP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-5400000">
            <a:off x="17631481" y="8597471"/>
            <a:ext cx="924223" cy="397435"/>
            <a:chOff x="0" y="0"/>
            <a:chExt cx="1347239" cy="57934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347239" cy="579341"/>
            </a:xfrm>
            <a:custGeom>
              <a:avLst/>
              <a:gdLst/>
              <a:ahLst/>
              <a:cxnLst/>
              <a:rect r="r" b="b" t="t" l="l"/>
              <a:pathLst>
                <a:path h="579341" w="1347239">
                  <a:moveTo>
                    <a:pt x="673619" y="0"/>
                  </a:moveTo>
                  <a:lnTo>
                    <a:pt x="1347239" y="579341"/>
                  </a:lnTo>
                  <a:lnTo>
                    <a:pt x="0" y="579341"/>
                  </a:lnTo>
                  <a:lnTo>
                    <a:pt x="673619" y="0"/>
                  </a:lnTo>
                  <a:close/>
                </a:path>
              </a:pathLst>
            </a:custGeom>
            <a:solidFill>
              <a:srgbClr val="12F1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210506" y="230880"/>
              <a:ext cx="926227" cy="3070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3690658" y="75044"/>
            <a:ext cx="1218296" cy="1907312"/>
          </a:xfrm>
          <a:custGeom>
            <a:avLst/>
            <a:gdLst/>
            <a:ahLst/>
            <a:cxnLst/>
            <a:rect r="r" b="b" t="t" l="l"/>
            <a:pathLst>
              <a:path h="1907312" w="1218296">
                <a:moveTo>
                  <a:pt x="0" y="0"/>
                </a:moveTo>
                <a:lnTo>
                  <a:pt x="1218296" y="0"/>
                </a:lnTo>
                <a:lnTo>
                  <a:pt x="1218296" y="1907312"/>
                </a:lnTo>
                <a:lnTo>
                  <a:pt x="0" y="19073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831904" y="292283"/>
            <a:ext cx="858754" cy="1344429"/>
          </a:xfrm>
          <a:custGeom>
            <a:avLst/>
            <a:gdLst/>
            <a:ahLst/>
            <a:cxnLst/>
            <a:rect r="r" b="b" t="t" l="l"/>
            <a:pathLst>
              <a:path h="1344429" w="858754">
                <a:moveTo>
                  <a:pt x="0" y="0"/>
                </a:moveTo>
                <a:lnTo>
                  <a:pt x="858754" y="0"/>
                </a:lnTo>
                <a:lnTo>
                  <a:pt x="858754" y="1344429"/>
                </a:lnTo>
                <a:lnTo>
                  <a:pt x="0" y="134442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202190" y="471570"/>
            <a:ext cx="629715" cy="985855"/>
          </a:xfrm>
          <a:custGeom>
            <a:avLst/>
            <a:gdLst/>
            <a:ahLst/>
            <a:cxnLst/>
            <a:rect r="r" b="b" t="t" l="l"/>
            <a:pathLst>
              <a:path h="985855" w="629715">
                <a:moveTo>
                  <a:pt x="0" y="0"/>
                </a:moveTo>
                <a:lnTo>
                  <a:pt x="629714" y="0"/>
                </a:lnTo>
                <a:lnTo>
                  <a:pt x="629714" y="985855"/>
                </a:lnTo>
                <a:lnTo>
                  <a:pt x="0" y="98585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10800000">
            <a:off x="12805652" y="75044"/>
            <a:ext cx="1218296" cy="1907312"/>
          </a:xfrm>
          <a:custGeom>
            <a:avLst/>
            <a:gdLst/>
            <a:ahLst/>
            <a:cxnLst/>
            <a:rect r="r" b="b" t="t" l="l"/>
            <a:pathLst>
              <a:path h="1907312" w="1218296">
                <a:moveTo>
                  <a:pt x="0" y="0"/>
                </a:moveTo>
                <a:lnTo>
                  <a:pt x="1218296" y="0"/>
                </a:lnTo>
                <a:lnTo>
                  <a:pt x="1218296" y="1907312"/>
                </a:lnTo>
                <a:lnTo>
                  <a:pt x="0" y="19073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10800000">
            <a:off x="14023948" y="292283"/>
            <a:ext cx="858754" cy="1344429"/>
          </a:xfrm>
          <a:custGeom>
            <a:avLst/>
            <a:gdLst/>
            <a:ahLst/>
            <a:cxnLst/>
            <a:rect r="r" b="b" t="t" l="l"/>
            <a:pathLst>
              <a:path h="1344429" w="858754">
                <a:moveTo>
                  <a:pt x="0" y="0"/>
                </a:moveTo>
                <a:lnTo>
                  <a:pt x="858754" y="0"/>
                </a:lnTo>
                <a:lnTo>
                  <a:pt x="858754" y="1344429"/>
                </a:lnTo>
                <a:lnTo>
                  <a:pt x="0" y="134442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10800000">
            <a:off x="14882702" y="471570"/>
            <a:ext cx="629715" cy="985855"/>
          </a:xfrm>
          <a:custGeom>
            <a:avLst/>
            <a:gdLst/>
            <a:ahLst/>
            <a:cxnLst/>
            <a:rect r="r" b="b" t="t" l="l"/>
            <a:pathLst>
              <a:path h="985855" w="629715">
                <a:moveTo>
                  <a:pt x="0" y="0"/>
                </a:moveTo>
                <a:lnTo>
                  <a:pt x="629715" y="0"/>
                </a:lnTo>
                <a:lnTo>
                  <a:pt x="629715" y="985855"/>
                </a:lnTo>
                <a:lnTo>
                  <a:pt x="0" y="98585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7600950" y="3600450"/>
            <a:ext cx="3086100" cy="3086100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D263E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1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3690658" y="426018"/>
            <a:ext cx="10164638" cy="962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40"/>
              </a:lnSpc>
              <a:spcBef>
                <a:spcPct val="0"/>
              </a:spcBef>
            </a:pPr>
            <a:r>
              <a:rPr lang="en-US" sz="5600">
                <a:solidFill>
                  <a:srgbClr val="FFFFFF"/>
                </a:solidFill>
                <a:latin typeface="TT Octosquares Compressed"/>
                <a:ea typeface="TT Octosquares Compressed"/>
                <a:cs typeface="TT Octosquares Compressed"/>
                <a:sym typeface="TT Octosquares Compressed"/>
              </a:rPr>
              <a:t>APPLICATION 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20387" y="1302953"/>
            <a:ext cx="17047226" cy="84340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</a:p>
          <a:p>
            <a:pPr algn="l" marL="690881" indent="-345440" lvl="1">
              <a:lnSpc>
                <a:spcPts val="4480"/>
              </a:lnSpc>
              <a:buAutoNum type="arabicPeriod" startAt="1"/>
            </a:pPr>
            <a:r>
              <a:rPr lang="en-US" sz="32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Web Browsers:</a:t>
            </a:r>
          </a:p>
          <a:p>
            <a:pPr algn="l" marL="1381761" indent="-460587" lvl="2">
              <a:lnSpc>
                <a:spcPts val="4480"/>
              </a:lnSpc>
              <a:buFont typeface="Arial"/>
              <a:buChar char="⚬"/>
            </a:pPr>
            <a:r>
              <a:rPr lang="en-US" sz="32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Middleware can be integrated into browsers like Chrome or Firefox to scan and warn users about unsafe websites.</a:t>
            </a:r>
          </a:p>
          <a:p>
            <a:pPr algn="l" marL="1381761" indent="-460587" lvl="2">
              <a:lnSpc>
                <a:spcPts val="4480"/>
              </a:lnSpc>
              <a:buFont typeface="Arial"/>
              <a:buChar char="⚬"/>
            </a:pPr>
            <a:r>
              <a:rPr lang="en-US" sz="32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Uses </a:t>
            </a:r>
            <a:r>
              <a:rPr lang="en-US" sz="32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AI to a</a:t>
            </a:r>
            <a:r>
              <a:rPr lang="en-US" sz="32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nalyze page content in real-time and block phishing or malicious sites.</a:t>
            </a:r>
          </a:p>
          <a:p>
            <a:pPr algn="l" marL="690881" indent="-345440" lvl="1">
              <a:lnSpc>
                <a:spcPts val="4480"/>
              </a:lnSpc>
              <a:buAutoNum type="arabicPeriod" startAt="1"/>
            </a:pPr>
            <a:r>
              <a:rPr lang="en-US" sz="32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Corporate Security:</a:t>
            </a:r>
          </a:p>
          <a:p>
            <a:pPr algn="l" marL="1381761" indent="-460587" lvl="2">
              <a:lnSpc>
                <a:spcPts val="4480"/>
              </a:lnSpc>
              <a:buFont typeface="Arial"/>
              <a:buChar char="⚬"/>
            </a:pPr>
            <a:r>
              <a:rPr lang="en-US" sz="32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Enterprises can deploy AI-driven middleware to monitor employee web activity.</a:t>
            </a:r>
          </a:p>
          <a:p>
            <a:pPr algn="l" marL="1381761" indent="-460587" lvl="2">
              <a:lnSpc>
                <a:spcPts val="4480"/>
              </a:lnSpc>
              <a:buFont typeface="Arial"/>
              <a:buChar char="⚬"/>
            </a:pPr>
            <a:r>
              <a:rPr lang="en-US" sz="32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Blocks access to malicious sites, ensuring a secure work environment.</a:t>
            </a:r>
          </a:p>
          <a:p>
            <a:pPr algn="l" marL="690881" indent="-345440" lvl="1">
              <a:lnSpc>
                <a:spcPts val="4480"/>
              </a:lnSpc>
              <a:buAutoNum type="arabicPeriod" startAt="1"/>
            </a:pPr>
            <a:r>
              <a:rPr lang="en-US" sz="32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Mobile Applications:</a:t>
            </a:r>
          </a:p>
          <a:p>
            <a:pPr algn="l" marL="1381761" indent="-460587" lvl="2">
              <a:lnSpc>
                <a:spcPts val="4480"/>
              </a:lnSpc>
              <a:buFont typeface="Arial"/>
              <a:buChar char="⚬"/>
            </a:pPr>
            <a:r>
              <a:rPr lang="en-US" sz="32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Midd</a:t>
            </a:r>
            <a:r>
              <a:rPr lang="en-US" sz="32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leware can be embedded in mobile apps to check website safety before users visit them.</a:t>
            </a:r>
          </a:p>
          <a:p>
            <a:pPr algn="l" marL="1381761" indent="-460587" lvl="2">
              <a:lnSpc>
                <a:spcPts val="4480"/>
              </a:lnSpc>
              <a:buFont typeface="Arial"/>
              <a:buChar char="⚬"/>
            </a:pPr>
            <a:r>
              <a:rPr lang="en-US" sz="32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Protects users from phishing attacks and fake login pages.</a:t>
            </a:r>
          </a:p>
          <a:p>
            <a:pPr algn="l" marL="690881" indent="-345440" lvl="1">
              <a:lnSpc>
                <a:spcPts val="4480"/>
              </a:lnSpc>
              <a:buFont typeface="Arial"/>
              <a:buChar char="•"/>
            </a:pP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-5400000">
            <a:off x="17631481" y="8597471"/>
            <a:ext cx="924223" cy="397435"/>
            <a:chOff x="0" y="0"/>
            <a:chExt cx="1347239" cy="57934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347239" cy="579341"/>
            </a:xfrm>
            <a:custGeom>
              <a:avLst/>
              <a:gdLst/>
              <a:ahLst/>
              <a:cxnLst/>
              <a:rect r="r" b="b" t="t" l="l"/>
              <a:pathLst>
                <a:path h="579341" w="1347239">
                  <a:moveTo>
                    <a:pt x="673619" y="0"/>
                  </a:moveTo>
                  <a:lnTo>
                    <a:pt x="1347239" y="579341"/>
                  </a:lnTo>
                  <a:lnTo>
                    <a:pt x="0" y="579341"/>
                  </a:lnTo>
                  <a:lnTo>
                    <a:pt x="673619" y="0"/>
                  </a:lnTo>
                  <a:close/>
                </a:path>
              </a:pathLst>
            </a:custGeom>
            <a:solidFill>
              <a:srgbClr val="12F1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210506" y="230880"/>
              <a:ext cx="926227" cy="3070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3464532" y="4003996"/>
            <a:ext cx="1218296" cy="1907312"/>
          </a:xfrm>
          <a:custGeom>
            <a:avLst/>
            <a:gdLst/>
            <a:ahLst/>
            <a:cxnLst/>
            <a:rect r="r" b="b" t="t" l="l"/>
            <a:pathLst>
              <a:path h="1907312" w="1218296">
                <a:moveTo>
                  <a:pt x="0" y="0"/>
                </a:moveTo>
                <a:lnTo>
                  <a:pt x="1218295" y="0"/>
                </a:lnTo>
                <a:lnTo>
                  <a:pt x="1218295" y="1907312"/>
                </a:lnTo>
                <a:lnTo>
                  <a:pt x="0" y="19073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605778" y="4285438"/>
            <a:ext cx="858754" cy="1344429"/>
          </a:xfrm>
          <a:custGeom>
            <a:avLst/>
            <a:gdLst/>
            <a:ahLst/>
            <a:cxnLst/>
            <a:rect r="r" b="b" t="t" l="l"/>
            <a:pathLst>
              <a:path h="1344429" w="858754">
                <a:moveTo>
                  <a:pt x="0" y="0"/>
                </a:moveTo>
                <a:lnTo>
                  <a:pt x="858754" y="0"/>
                </a:lnTo>
                <a:lnTo>
                  <a:pt x="858754" y="1344429"/>
                </a:lnTo>
                <a:lnTo>
                  <a:pt x="0" y="134442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887333" y="4400523"/>
            <a:ext cx="629715" cy="985855"/>
          </a:xfrm>
          <a:custGeom>
            <a:avLst/>
            <a:gdLst/>
            <a:ahLst/>
            <a:cxnLst/>
            <a:rect r="r" b="b" t="t" l="l"/>
            <a:pathLst>
              <a:path h="985855" w="629715">
                <a:moveTo>
                  <a:pt x="0" y="0"/>
                </a:moveTo>
                <a:lnTo>
                  <a:pt x="629714" y="0"/>
                </a:lnTo>
                <a:lnTo>
                  <a:pt x="629714" y="985854"/>
                </a:lnTo>
                <a:lnTo>
                  <a:pt x="0" y="9858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10800000">
            <a:off x="13235029" y="3939794"/>
            <a:ext cx="1218296" cy="1907312"/>
          </a:xfrm>
          <a:custGeom>
            <a:avLst/>
            <a:gdLst/>
            <a:ahLst/>
            <a:cxnLst/>
            <a:rect r="r" b="b" t="t" l="l"/>
            <a:pathLst>
              <a:path h="1907312" w="1218296">
                <a:moveTo>
                  <a:pt x="0" y="0"/>
                </a:moveTo>
                <a:lnTo>
                  <a:pt x="1218296" y="0"/>
                </a:lnTo>
                <a:lnTo>
                  <a:pt x="1218296" y="1907312"/>
                </a:lnTo>
                <a:lnTo>
                  <a:pt x="0" y="19073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10800000">
            <a:off x="14367071" y="4285438"/>
            <a:ext cx="858754" cy="1344429"/>
          </a:xfrm>
          <a:custGeom>
            <a:avLst/>
            <a:gdLst/>
            <a:ahLst/>
            <a:cxnLst/>
            <a:rect r="r" b="b" t="t" l="l"/>
            <a:pathLst>
              <a:path h="1344429" w="858754">
                <a:moveTo>
                  <a:pt x="0" y="0"/>
                </a:moveTo>
                <a:lnTo>
                  <a:pt x="858754" y="0"/>
                </a:lnTo>
                <a:lnTo>
                  <a:pt x="858754" y="1344429"/>
                </a:lnTo>
                <a:lnTo>
                  <a:pt x="0" y="134442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10800000">
            <a:off x="15225825" y="4464725"/>
            <a:ext cx="629715" cy="985855"/>
          </a:xfrm>
          <a:custGeom>
            <a:avLst/>
            <a:gdLst/>
            <a:ahLst/>
            <a:cxnLst/>
            <a:rect r="r" b="b" t="t" l="l"/>
            <a:pathLst>
              <a:path h="985855" w="629715">
                <a:moveTo>
                  <a:pt x="0" y="0"/>
                </a:moveTo>
                <a:lnTo>
                  <a:pt x="629715" y="0"/>
                </a:lnTo>
                <a:lnTo>
                  <a:pt x="629715" y="985854"/>
                </a:lnTo>
                <a:lnTo>
                  <a:pt x="0" y="9858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7600950" y="3600450"/>
            <a:ext cx="3086100" cy="3086100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D263E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1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3833483" y="4094938"/>
            <a:ext cx="10164638" cy="1708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999"/>
              </a:lnSpc>
              <a:spcBef>
                <a:spcPct val="0"/>
              </a:spcBef>
            </a:pPr>
            <a:r>
              <a:rPr lang="en-US" sz="9999">
                <a:solidFill>
                  <a:srgbClr val="FFFFFF"/>
                </a:solidFill>
                <a:latin typeface="TT Octosquares Compressed"/>
                <a:ea typeface="TT Octosquares Compressed"/>
                <a:cs typeface="TT Octosquares Compressed"/>
                <a:sym typeface="TT Octosquares Compressed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1924">
                <a:alpha val="100000"/>
              </a:srgbClr>
            </a:gs>
            <a:gs pos="100000">
              <a:srgbClr val="050417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293116" y="565634"/>
            <a:ext cx="397367" cy="28996"/>
            <a:chOff x="0" y="0"/>
            <a:chExt cx="128243" cy="935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gradFill rotWithShape="true">
              <a:gsLst>
                <a:gs pos="0">
                  <a:srgbClr val="68F8FF">
                    <a:alpha val="100000"/>
                  </a:srgbClr>
                </a:gs>
                <a:gs pos="100000">
                  <a:srgbClr val="007489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7887442" y="3950169"/>
            <a:ext cx="2513117" cy="2550211"/>
          </a:xfrm>
          <a:custGeom>
            <a:avLst/>
            <a:gdLst/>
            <a:ahLst/>
            <a:cxnLst/>
            <a:rect r="r" b="b" t="t" l="l"/>
            <a:pathLst>
              <a:path h="2550211" w="2513117">
                <a:moveTo>
                  <a:pt x="0" y="0"/>
                </a:moveTo>
                <a:lnTo>
                  <a:pt x="2513116" y="0"/>
                </a:lnTo>
                <a:lnTo>
                  <a:pt x="2513116" y="2550211"/>
                </a:lnTo>
                <a:lnTo>
                  <a:pt x="0" y="25502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779686" y="4649971"/>
            <a:ext cx="728628" cy="987058"/>
          </a:xfrm>
          <a:custGeom>
            <a:avLst/>
            <a:gdLst/>
            <a:ahLst/>
            <a:cxnLst/>
            <a:rect r="r" b="b" t="t" l="l"/>
            <a:pathLst>
              <a:path h="987058" w="728628">
                <a:moveTo>
                  <a:pt x="0" y="0"/>
                </a:moveTo>
                <a:lnTo>
                  <a:pt x="728628" y="0"/>
                </a:lnTo>
                <a:lnTo>
                  <a:pt x="728628" y="987058"/>
                </a:lnTo>
                <a:lnTo>
                  <a:pt x="0" y="98705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52392" y="453924"/>
            <a:ext cx="358281" cy="363569"/>
          </a:xfrm>
          <a:custGeom>
            <a:avLst/>
            <a:gdLst/>
            <a:ahLst/>
            <a:cxnLst/>
            <a:rect r="r" b="b" t="t" l="l"/>
            <a:pathLst>
              <a:path h="363569" w="358281">
                <a:moveTo>
                  <a:pt x="0" y="0"/>
                </a:moveTo>
                <a:lnTo>
                  <a:pt x="358281" y="0"/>
                </a:lnTo>
                <a:lnTo>
                  <a:pt x="358281" y="363570"/>
                </a:lnTo>
                <a:lnTo>
                  <a:pt x="0" y="3635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679594" y="546065"/>
            <a:ext cx="103876" cy="140719"/>
          </a:xfrm>
          <a:custGeom>
            <a:avLst/>
            <a:gdLst/>
            <a:ahLst/>
            <a:cxnLst/>
            <a:rect r="r" b="b" t="t" l="l"/>
            <a:pathLst>
              <a:path h="140719" w="103876">
                <a:moveTo>
                  <a:pt x="0" y="0"/>
                </a:moveTo>
                <a:lnTo>
                  <a:pt x="103877" y="0"/>
                </a:lnTo>
                <a:lnTo>
                  <a:pt x="103877" y="140719"/>
                </a:lnTo>
                <a:lnTo>
                  <a:pt x="0" y="14071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597282" y="2058006"/>
            <a:ext cx="4531265" cy="1547422"/>
            <a:chOff x="0" y="0"/>
            <a:chExt cx="1193419" cy="407551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193419" cy="407551"/>
            </a:xfrm>
            <a:custGeom>
              <a:avLst/>
              <a:gdLst/>
              <a:ahLst/>
              <a:cxnLst/>
              <a:rect r="r" b="b" t="t" l="l"/>
              <a:pathLst>
                <a:path h="407551" w="1193419">
                  <a:moveTo>
                    <a:pt x="0" y="0"/>
                  </a:moveTo>
                  <a:lnTo>
                    <a:pt x="1193419" y="0"/>
                  </a:lnTo>
                  <a:lnTo>
                    <a:pt x="1193419" y="407551"/>
                  </a:lnTo>
                  <a:lnTo>
                    <a:pt x="0" y="407551"/>
                  </a:ln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3533CD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114300"/>
              <a:ext cx="1193419" cy="5218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320"/>
                </a:lnSpc>
              </a:pPr>
              <a:r>
                <a:rPr lang="en-US" sz="380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Team members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019175" y="3102194"/>
            <a:ext cx="5340748" cy="4650084"/>
            <a:chOff x="0" y="0"/>
            <a:chExt cx="1406617" cy="1224713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406617" cy="1224713"/>
            </a:xfrm>
            <a:custGeom>
              <a:avLst/>
              <a:gdLst/>
              <a:ahLst/>
              <a:cxnLst/>
              <a:rect r="r" b="b" t="t" l="l"/>
              <a:pathLst>
                <a:path h="1224713" w="1406617">
                  <a:moveTo>
                    <a:pt x="0" y="0"/>
                  </a:moveTo>
                  <a:lnTo>
                    <a:pt x="1406617" y="0"/>
                  </a:lnTo>
                  <a:lnTo>
                    <a:pt x="1406617" y="1224713"/>
                  </a:lnTo>
                  <a:lnTo>
                    <a:pt x="0" y="12247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104775"/>
              <a:ext cx="1406617" cy="13294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040"/>
                </a:lnSpc>
              </a:pPr>
            </a:p>
            <a:p>
              <a:pPr algn="ctr" marL="777240" indent="-388620" lvl="1">
                <a:lnSpc>
                  <a:spcPts val="5040"/>
                </a:lnSpc>
                <a:buFont typeface="Arial"/>
                <a:buChar char="•"/>
              </a:pPr>
              <a:r>
                <a:rPr lang="en-US" sz="360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Anush Dighore</a:t>
              </a:r>
            </a:p>
            <a:p>
              <a:pPr algn="ctr" marL="777240" indent="-388620" lvl="1">
                <a:lnSpc>
                  <a:spcPts val="5040"/>
                </a:lnSpc>
                <a:buFont typeface="Arial"/>
                <a:buChar char="•"/>
              </a:pPr>
              <a:r>
                <a:rPr lang="en-US" sz="360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Kunal Wandhare</a:t>
              </a:r>
            </a:p>
            <a:p>
              <a:pPr algn="ctr" marL="777240" indent="-388620" lvl="1">
                <a:lnSpc>
                  <a:spcPts val="5040"/>
                </a:lnSpc>
                <a:buFont typeface="Arial"/>
                <a:buChar char="•"/>
              </a:pPr>
              <a:r>
                <a:rPr lang="en-US" sz="360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Sanket Thakre</a:t>
              </a:r>
            </a:p>
            <a:p>
              <a:pPr algn="ctr" marL="777240" indent="-388620" lvl="1">
                <a:lnSpc>
                  <a:spcPts val="5040"/>
                </a:lnSpc>
                <a:buFont typeface="Arial"/>
                <a:buChar char="•"/>
              </a:pPr>
              <a:r>
                <a:rPr lang="en-US" sz="360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Mansi Thakre</a:t>
              </a: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7857396" y="8851031"/>
            <a:ext cx="263689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80"/>
              </a:lnSpc>
              <a:spcBef>
                <a:spcPct val="0"/>
              </a:spcBef>
            </a:pPr>
            <a:r>
              <a:rPr lang="en-US" b="true" sz="1200">
                <a:solidFill>
                  <a:srgbClr val="737373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01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12728035" y="2058006"/>
            <a:ext cx="4531265" cy="1547422"/>
            <a:chOff x="0" y="0"/>
            <a:chExt cx="1193419" cy="407551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193419" cy="407551"/>
            </a:xfrm>
            <a:custGeom>
              <a:avLst/>
              <a:gdLst/>
              <a:ahLst/>
              <a:cxnLst/>
              <a:rect r="r" b="b" t="t" l="l"/>
              <a:pathLst>
                <a:path h="407551" w="1193419">
                  <a:moveTo>
                    <a:pt x="0" y="0"/>
                  </a:moveTo>
                  <a:lnTo>
                    <a:pt x="1193419" y="0"/>
                  </a:lnTo>
                  <a:lnTo>
                    <a:pt x="1193419" y="407551"/>
                  </a:lnTo>
                  <a:lnTo>
                    <a:pt x="0" y="407551"/>
                  </a:ln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3533CD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114300"/>
              <a:ext cx="1193419" cy="5218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320"/>
                </a:lnSpc>
              </a:pPr>
              <a:r>
                <a:rPr lang="en-US" sz="380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Project Guide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2349734" y="2818458"/>
            <a:ext cx="5340748" cy="4650084"/>
            <a:chOff x="0" y="0"/>
            <a:chExt cx="1406617" cy="1224713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406617" cy="1224713"/>
            </a:xfrm>
            <a:custGeom>
              <a:avLst/>
              <a:gdLst/>
              <a:ahLst/>
              <a:cxnLst/>
              <a:rect r="r" b="b" t="t" l="l"/>
              <a:pathLst>
                <a:path h="1224713" w="1406617">
                  <a:moveTo>
                    <a:pt x="0" y="0"/>
                  </a:moveTo>
                  <a:lnTo>
                    <a:pt x="1406617" y="0"/>
                  </a:lnTo>
                  <a:lnTo>
                    <a:pt x="1406617" y="1224713"/>
                  </a:lnTo>
                  <a:lnTo>
                    <a:pt x="0" y="12247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104775"/>
              <a:ext cx="1406617" cy="13294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040"/>
                </a:lnSpc>
              </a:pPr>
              <a:r>
                <a:rPr lang="en-US" sz="360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Dr. Komal Gehani</a:t>
              </a:r>
            </a:p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FFFFFF"/>
                  </a:solidFill>
                  <a:latin typeface="Poppins"/>
                  <a:ea typeface="Poppins"/>
                  <a:cs typeface="Poppins"/>
                  <a:sym typeface="Poppins"/>
                </a:rPr>
                <a:t>(Assistant Professor)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1924">
                <a:alpha val="100000"/>
              </a:srgbClr>
            </a:gs>
            <a:gs pos="100000">
              <a:srgbClr val="050417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7293116" y="565634"/>
            <a:ext cx="397367" cy="28996"/>
            <a:chOff x="0" y="0"/>
            <a:chExt cx="128243" cy="935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8243" cy="9358"/>
            </a:xfrm>
            <a:custGeom>
              <a:avLst/>
              <a:gdLst/>
              <a:ahLst/>
              <a:cxnLst/>
              <a:rect r="r" b="b" t="t" l="l"/>
              <a:pathLst>
                <a:path h="9358" w="128243">
                  <a:moveTo>
                    <a:pt x="0" y="0"/>
                  </a:moveTo>
                  <a:lnTo>
                    <a:pt x="128243" y="0"/>
                  </a:lnTo>
                  <a:lnTo>
                    <a:pt x="128243" y="9358"/>
                  </a:lnTo>
                  <a:lnTo>
                    <a:pt x="0" y="9358"/>
                  </a:lnTo>
                  <a:close/>
                </a:path>
              </a:pathLst>
            </a:custGeom>
            <a:gradFill rotWithShape="true">
              <a:gsLst>
                <a:gs pos="0">
                  <a:srgbClr val="68F8FF">
                    <a:alpha val="100000"/>
                  </a:srgbClr>
                </a:gs>
                <a:gs pos="100000">
                  <a:srgbClr val="007489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28243" cy="47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552392" y="453924"/>
            <a:ext cx="358281" cy="363569"/>
          </a:xfrm>
          <a:custGeom>
            <a:avLst/>
            <a:gdLst/>
            <a:ahLst/>
            <a:cxnLst/>
            <a:rect r="r" b="b" t="t" l="l"/>
            <a:pathLst>
              <a:path h="363569" w="358281">
                <a:moveTo>
                  <a:pt x="0" y="0"/>
                </a:moveTo>
                <a:lnTo>
                  <a:pt x="358281" y="0"/>
                </a:lnTo>
                <a:lnTo>
                  <a:pt x="358281" y="363570"/>
                </a:lnTo>
                <a:lnTo>
                  <a:pt x="0" y="3635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79594" y="546065"/>
            <a:ext cx="103876" cy="140719"/>
          </a:xfrm>
          <a:custGeom>
            <a:avLst/>
            <a:gdLst/>
            <a:ahLst/>
            <a:cxnLst/>
            <a:rect r="r" b="b" t="t" l="l"/>
            <a:pathLst>
              <a:path h="140719" w="103876">
                <a:moveTo>
                  <a:pt x="0" y="0"/>
                </a:moveTo>
                <a:lnTo>
                  <a:pt x="103877" y="0"/>
                </a:lnTo>
                <a:lnTo>
                  <a:pt x="103877" y="140719"/>
                </a:lnTo>
                <a:lnTo>
                  <a:pt x="0" y="14071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7857396" y="8851031"/>
            <a:ext cx="263689" cy="197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80"/>
              </a:lnSpc>
              <a:spcBef>
                <a:spcPct val="0"/>
              </a:spcBef>
            </a:pPr>
            <a:r>
              <a:rPr lang="en-US" b="true" sz="1200">
                <a:solidFill>
                  <a:srgbClr val="737373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01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662901" y="1860406"/>
            <a:ext cx="8233599" cy="9127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7167"/>
              </a:lnSpc>
            </a:pPr>
            <a:r>
              <a:rPr lang="en-US" b="true" sz="6399">
                <a:solidFill>
                  <a:srgbClr val="FFFFFF"/>
                </a:solidFill>
                <a:latin typeface="TT Lakes Neue Bold"/>
                <a:ea typeface="TT Lakes Neue Bold"/>
                <a:cs typeface="TT Lakes Neue Bold"/>
                <a:sym typeface="TT Lakes Neue Bold"/>
              </a:rPr>
              <a:t>Content: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662901" y="3640473"/>
            <a:ext cx="10024760" cy="34396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1036328" indent="-518164" lvl="1">
              <a:lnSpc>
                <a:spcPts val="5376"/>
              </a:lnSpc>
              <a:buFont typeface="Arial"/>
              <a:buChar char="•"/>
            </a:pPr>
            <a:r>
              <a:rPr lang="en-US" sz="4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Problem Statement</a:t>
            </a:r>
          </a:p>
          <a:p>
            <a:pPr algn="just" marL="1036328" indent="-518164" lvl="1">
              <a:lnSpc>
                <a:spcPts val="5376"/>
              </a:lnSpc>
              <a:buFont typeface="Arial"/>
              <a:buChar char="•"/>
            </a:pPr>
            <a:r>
              <a:rPr lang="en-US" sz="4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Literature review</a:t>
            </a:r>
          </a:p>
          <a:p>
            <a:pPr algn="just" marL="1036328" indent="-518164" lvl="1">
              <a:lnSpc>
                <a:spcPts val="5376"/>
              </a:lnSpc>
              <a:buFont typeface="Arial"/>
              <a:buChar char="•"/>
            </a:pPr>
            <a:r>
              <a:rPr lang="en-US" sz="4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Aim and Objective</a:t>
            </a:r>
          </a:p>
          <a:p>
            <a:pPr algn="just" marL="1036328" indent="-518164" lvl="1">
              <a:lnSpc>
                <a:spcPts val="5376"/>
              </a:lnSpc>
              <a:buFont typeface="Arial"/>
              <a:buChar char="•"/>
            </a:pPr>
            <a:r>
              <a:rPr lang="en-US" sz="4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Introduction of Domain</a:t>
            </a:r>
          </a:p>
          <a:p>
            <a:pPr algn="just" marL="1036328" indent="-518164" lvl="1">
              <a:lnSpc>
                <a:spcPts val="5376"/>
              </a:lnSpc>
              <a:buFont typeface="Arial"/>
              <a:buChar char="•"/>
            </a:pPr>
            <a:r>
              <a:rPr lang="en-US" sz="4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Application Of the Concept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44385" y="740017"/>
            <a:ext cx="430901" cy="430901"/>
          </a:xfrm>
          <a:custGeom>
            <a:avLst/>
            <a:gdLst/>
            <a:ahLst/>
            <a:cxnLst/>
            <a:rect r="r" b="b" t="t" l="l"/>
            <a:pathLst>
              <a:path h="430901" w="430901">
                <a:moveTo>
                  <a:pt x="0" y="0"/>
                </a:moveTo>
                <a:lnTo>
                  <a:pt x="430902" y="0"/>
                </a:lnTo>
                <a:lnTo>
                  <a:pt x="430902" y="430901"/>
                </a:lnTo>
                <a:lnTo>
                  <a:pt x="0" y="43090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05405" y="-5371569"/>
            <a:ext cx="14107790" cy="13084975"/>
          </a:xfrm>
          <a:custGeom>
            <a:avLst/>
            <a:gdLst/>
            <a:ahLst/>
            <a:cxnLst/>
            <a:rect r="r" b="b" t="t" l="l"/>
            <a:pathLst>
              <a:path h="13084975" w="14107790">
                <a:moveTo>
                  <a:pt x="0" y="0"/>
                </a:moveTo>
                <a:lnTo>
                  <a:pt x="14107790" y="0"/>
                </a:lnTo>
                <a:lnTo>
                  <a:pt x="14107790" y="13084975"/>
                </a:lnTo>
                <a:lnTo>
                  <a:pt x="0" y="1308497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-3074441" y="7941483"/>
            <a:ext cx="7178253" cy="7178253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0019FF">
                    <a:alpha val="100000"/>
                  </a:srgbClr>
                </a:gs>
                <a:gs pos="100000">
                  <a:srgbClr val="9468F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1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127108" y="1056618"/>
            <a:ext cx="16165032" cy="76985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622"/>
              </a:lnSpc>
            </a:pPr>
          </a:p>
          <a:p>
            <a:pPr algn="just">
              <a:lnSpc>
                <a:spcPts val="4620"/>
              </a:lnSpc>
            </a:pPr>
          </a:p>
          <a:p>
            <a:pPr algn="l">
              <a:lnSpc>
                <a:spcPts val="4620"/>
              </a:lnSpc>
            </a:pPr>
            <a:r>
              <a:rPr lang="en-US" sz="33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1. Disinformation Spread – AI-generated fake news and manipulated media spread rapidly, influencing public opinion.</a:t>
            </a:r>
          </a:p>
          <a:p>
            <a:pPr algn="l">
              <a:lnSpc>
                <a:spcPts val="4620"/>
              </a:lnSpc>
            </a:pPr>
          </a:p>
          <a:p>
            <a:pPr algn="l">
              <a:lnSpc>
                <a:spcPts val="4620"/>
              </a:lnSpc>
            </a:pPr>
            <a:r>
              <a:rPr lang="en-US" sz="33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2. Deepfake Detection – Advances in AI-generated videos and images make it harder to distinguish real from fake.</a:t>
            </a:r>
          </a:p>
          <a:p>
            <a:pPr algn="l">
              <a:lnSpc>
                <a:spcPts val="4620"/>
              </a:lnSpc>
            </a:pPr>
          </a:p>
          <a:p>
            <a:pPr algn="l">
              <a:lnSpc>
                <a:spcPts val="4620"/>
              </a:lnSpc>
            </a:pPr>
            <a:r>
              <a:rPr lang="en-US" sz="33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3. Legacy System Integration – Older platforms lack AI-based moderation, leading to unregulated content sharing.</a:t>
            </a:r>
          </a:p>
          <a:p>
            <a:pPr algn="l">
              <a:lnSpc>
                <a:spcPts val="4620"/>
              </a:lnSpc>
            </a:pPr>
          </a:p>
          <a:p>
            <a:pPr algn="l">
              <a:lnSpc>
                <a:spcPts val="4620"/>
              </a:lnSpc>
            </a:pPr>
            <a:r>
              <a:rPr lang="en-US" sz="33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4. Legal Compliance – Evolving AI regulations require automated monitoring to prevent legal violations.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092824" y="585169"/>
            <a:ext cx="8233599" cy="9413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7167"/>
              </a:lnSpc>
            </a:pPr>
            <a:r>
              <a:rPr lang="en-US" sz="6399">
                <a:solidFill>
                  <a:srgbClr val="FFFFFF"/>
                </a:solidFill>
                <a:latin typeface="Bobby Jones"/>
                <a:ea typeface="Bobby Jones"/>
                <a:cs typeface="Bobby Jones"/>
                <a:sym typeface="Bobby Jones"/>
              </a:rPr>
              <a:t>Problem Statement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5682833" y="9308880"/>
            <a:ext cx="2221729" cy="2221729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9468FF">
                    <a:alpha val="100000"/>
                  </a:srgbClr>
                </a:gs>
                <a:gs pos="100000">
                  <a:srgbClr val="0019F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9525"/>
              <a:ext cx="660400" cy="7270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1"/>
                </a:lnSpc>
              </a:pP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-5400000">
            <a:off x="17631481" y="8597471"/>
            <a:ext cx="924223" cy="397435"/>
            <a:chOff x="0" y="0"/>
            <a:chExt cx="1347239" cy="57934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347239" cy="579341"/>
            </a:xfrm>
            <a:custGeom>
              <a:avLst/>
              <a:gdLst/>
              <a:ahLst/>
              <a:cxnLst/>
              <a:rect r="r" b="b" t="t" l="l"/>
              <a:pathLst>
                <a:path h="579341" w="1347239">
                  <a:moveTo>
                    <a:pt x="673619" y="0"/>
                  </a:moveTo>
                  <a:lnTo>
                    <a:pt x="1347239" y="579341"/>
                  </a:lnTo>
                  <a:lnTo>
                    <a:pt x="0" y="579341"/>
                  </a:lnTo>
                  <a:lnTo>
                    <a:pt x="673619" y="0"/>
                  </a:lnTo>
                  <a:close/>
                </a:path>
              </a:pathLst>
            </a:custGeom>
            <a:solidFill>
              <a:srgbClr val="12F1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210506" y="230880"/>
              <a:ext cx="926227" cy="3070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3690658" y="75044"/>
            <a:ext cx="1218296" cy="1907312"/>
          </a:xfrm>
          <a:custGeom>
            <a:avLst/>
            <a:gdLst/>
            <a:ahLst/>
            <a:cxnLst/>
            <a:rect r="r" b="b" t="t" l="l"/>
            <a:pathLst>
              <a:path h="1907312" w="1218296">
                <a:moveTo>
                  <a:pt x="0" y="0"/>
                </a:moveTo>
                <a:lnTo>
                  <a:pt x="1218296" y="0"/>
                </a:lnTo>
                <a:lnTo>
                  <a:pt x="1218296" y="1907312"/>
                </a:lnTo>
                <a:lnTo>
                  <a:pt x="0" y="19073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831904" y="292283"/>
            <a:ext cx="858754" cy="1344429"/>
          </a:xfrm>
          <a:custGeom>
            <a:avLst/>
            <a:gdLst/>
            <a:ahLst/>
            <a:cxnLst/>
            <a:rect r="r" b="b" t="t" l="l"/>
            <a:pathLst>
              <a:path h="1344429" w="858754">
                <a:moveTo>
                  <a:pt x="0" y="0"/>
                </a:moveTo>
                <a:lnTo>
                  <a:pt x="858754" y="0"/>
                </a:lnTo>
                <a:lnTo>
                  <a:pt x="858754" y="1344429"/>
                </a:lnTo>
                <a:lnTo>
                  <a:pt x="0" y="134442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202190" y="471570"/>
            <a:ext cx="629715" cy="985855"/>
          </a:xfrm>
          <a:custGeom>
            <a:avLst/>
            <a:gdLst/>
            <a:ahLst/>
            <a:cxnLst/>
            <a:rect r="r" b="b" t="t" l="l"/>
            <a:pathLst>
              <a:path h="985855" w="629715">
                <a:moveTo>
                  <a:pt x="0" y="0"/>
                </a:moveTo>
                <a:lnTo>
                  <a:pt x="629714" y="0"/>
                </a:lnTo>
                <a:lnTo>
                  <a:pt x="629714" y="985855"/>
                </a:lnTo>
                <a:lnTo>
                  <a:pt x="0" y="98585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10800000">
            <a:off x="12805652" y="75044"/>
            <a:ext cx="1218296" cy="1907312"/>
          </a:xfrm>
          <a:custGeom>
            <a:avLst/>
            <a:gdLst/>
            <a:ahLst/>
            <a:cxnLst/>
            <a:rect r="r" b="b" t="t" l="l"/>
            <a:pathLst>
              <a:path h="1907312" w="1218296">
                <a:moveTo>
                  <a:pt x="0" y="0"/>
                </a:moveTo>
                <a:lnTo>
                  <a:pt x="1218296" y="0"/>
                </a:lnTo>
                <a:lnTo>
                  <a:pt x="1218296" y="1907312"/>
                </a:lnTo>
                <a:lnTo>
                  <a:pt x="0" y="19073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10800000">
            <a:off x="14023948" y="292283"/>
            <a:ext cx="858754" cy="1344429"/>
          </a:xfrm>
          <a:custGeom>
            <a:avLst/>
            <a:gdLst/>
            <a:ahLst/>
            <a:cxnLst/>
            <a:rect r="r" b="b" t="t" l="l"/>
            <a:pathLst>
              <a:path h="1344429" w="858754">
                <a:moveTo>
                  <a:pt x="0" y="0"/>
                </a:moveTo>
                <a:lnTo>
                  <a:pt x="858754" y="0"/>
                </a:lnTo>
                <a:lnTo>
                  <a:pt x="858754" y="1344429"/>
                </a:lnTo>
                <a:lnTo>
                  <a:pt x="0" y="134442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10800000">
            <a:off x="14882702" y="471570"/>
            <a:ext cx="629715" cy="985855"/>
          </a:xfrm>
          <a:custGeom>
            <a:avLst/>
            <a:gdLst/>
            <a:ahLst/>
            <a:cxnLst/>
            <a:rect r="r" b="b" t="t" l="l"/>
            <a:pathLst>
              <a:path h="985855" w="629715">
                <a:moveTo>
                  <a:pt x="0" y="0"/>
                </a:moveTo>
                <a:lnTo>
                  <a:pt x="629715" y="0"/>
                </a:lnTo>
                <a:lnTo>
                  <a:pt x="629715" y="985855"/>
                </a:lnTo>
                <a:lnTo>
                  <a:pt x="0" y="98585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7600950" y="3600450"/>
            <a:ext cx="3086100" cy="3086100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D263E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1"/>
                </a:lnSpc>
              </a:pPr>
            </a:p>
          </p:txBody>
        </p:sp>
      </p:grpSp>
      <p:graphicFrame>
        <p:nvGraphicFramePr>
          <p:cNvPr name="Table 15" id="15"/>
          <p:cNvGraphicFramePr>
            <a:graphicFrameLocks noGrp="true"/>
          </p:cNvGraphicFramePr>
          <p:nvPr/>
        </p:nvGraphicFramePr>
        <p:xfrm>
          <a:off x="677282" y="2093700"/>
          <a:ext cx="16582018" cy="7463149"/>
        </p:xfrm>
        <a:graphic>
          <a:graphicData uri="http://schemas.openxmlformats.org/drawingml/2006/table">
            <a:tbl>
              <a:tblPr/>
              <a:tblGrid>
                <a:gridCol w="1240289"/>
                <a:gridCol w="4064341"/>
                <a:gridCol w="2930522"/>
                <a:gridCol w="1898080"/>
                <a:gridCol w="6448785"/>
              </a:tblGrid>
              <a:tr h="209829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5039"/>
                        </a:lnSpc>
                        <a:defRPr/>
                      </a:pPr>
                      <a:r>
                        <a:rPr lang="en-US" sz="3599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Sr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759"/>
                        </a:lnSpc>
                        <a:defRPr/>
                      </a:pPr>
                      <a:r>
                        <a:rPr lang="en-US" sz="3399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Title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480"/>
                        </a:lnSpc>
                        <a:defRPr/>
                      </a:pPr>
                      <a:r>
                        <a:rPr lang="en-US" sz="3200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Published by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759"/>
                        </a:lnSpc>
                        <a:defRPr/>
                      </a:pPr>
                      <a:r>
                        <a:rPr lang="en-US" sz="3399" b="true">
                          <a:solidFill>
                            <a:srgbClr val="FFFFFF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Year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759"/>
                        </a:lnSpc>
                        <a:defRPr/>
                      </a:pPr>
                      <a:r>
                        <a:rPr lang="en-US" sz="3399" b="true">
                          <a:solidFill>
                            <a:srgbClr val="FFFFFF"/>
                          </a:solidFill>
                          <a:latin typeface="Canva Sans Bold"/>
                          <a:ea typeface="Canva Sans Bold"/>
                          <a:cs typeface="Canva Sans Bold"/>
                          <a:sym typeface="Canva Sans Bold"/>
                        </a:rPr>
                        <a:t>Content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946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1.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20"/>
                        </a:lnSpc>
                        <a:defRPr/>
                      </a:pPr>
                      <a:r>
                        <a:rPr lang="en-US" sz="2300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Fraud Detection Using Machine Learning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059"/>
                        </a:lnSpc>
                        <a:defRPr/>
                      </a:pPr>
                      <a:r>
                        <a:rPr lang="en-US" sz="2899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Oladimeji Kazeem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Sep 2023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Propose  </a:t>
                      </a:r>
                      <a:r>
                        <a:rPr lang="en-US" sz="1899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ML-based real-time fraud detection address of rule-based system</a:t>
                      </a:r>
                      <a:endParaRPr lang="en-US" sz="1100"/>
                    </a:p>
                    <a:p>
                      <a:pPr algn="ctr">
                        <a:lnSpc>
                          <a:spcPts val="2659"/>
                        </a:lnSpc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our limitation Highlights</a:t>
                      </a:r>
                    </a:p>
                    <a:p>
                      <a:pPr algn="ctr">
                        <a:lnSpc>
                          <a:spcPts val="2659"/>
                        </a:lnSpc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scalabilit y but lacks industry compari sons.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4592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The future of banking Middleware With AI/ML integration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Gomathi Shirdi Botla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Jul 2023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Uses CNNS and LSTMs for DeepFake detection, categorizing techniques and dataset trends.Lacks real-world adversarial testing.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946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Detection of Fraud in Deepfake using Deep learning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Aparna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Sep 2024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FFFFFF"/>
                          </a:solidFill>
                          <a:latin typeface="Canva Sans"/>
                          <a:ea typeface="Canva Sans"/>
                          <a:cs typeface="Canva Sans"/>
                          <a:sym typeface="Canva Sans"/>
                        </a:rPr>
                        <a:t>Explores Al/ML-driven banking middleware for fraud detection and decision-making. Strong theoretical insights but limited implementation details.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16" id="16"/>
          <p:cNvSpPr txBox="true"/>
          <p:nvPr/>
        </p:nvSpPr>
        <p:spPr>
          <a:xfrm rot="0">
            <a:off x="3859310" y="258763"/>
            <a:ext cx="10164638" cy="1377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00"/>
              </a:lnSpc>
              <a:spcBef>
                <a:spcPct val="0"/>
              </a:spcBef>
            </a:pPr>
            <a:r>
              <a:rPr lang="en-US" sz="8000">
                <a:solidFill>
                  <a:srgbClr val="FFFFFF"/>
                </a:solidFill>
                <a:latin typeface="TT Octosquares Compressed"/>
                <a:ea typeface="TT Octosquares Compressed"/>
                <a:cs typeface="TT Octosquares Compressed"/>
                <a:sym typeface="TT Octosquares Compressed"/>
              </a:rPr>
              <a:t>LITERATURE REVIEW 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-5400000">
            <a:off x="17631481" y="8597471"/>
            <a:ext cx="924223" cy="397435"/>
            <a:chOff x="0" y="0"/>
            <a:chExt cx="1347239" cy="57934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347239" cy="579341"/>
            </a:xfrm>
            <a:custGeom>
              <a:avLst/>
              <a:gdLst/>
              <a:ahLst/>
              <a:cxnLst/>
              <a:rect r="r" b="b" t="t" l="l"/>
              <a:pathLst>
                <a:path h="579341" w="1347239">
                  <a:moveTo>
                    <a:pt x="673619" y="0"/>
                  </a:moveTo>
                  <a:lnTo>
                    <a:pt x="1347239" y="579341"/>
                  </a:lnTo>
                  <a:lnTo>
                    <a:pt x="0" y="579341"/>
                  </a:lnTo>
                  <a:lnTo>
                    <a:pt x="673619" y="0"/>
                  </a:lnTo>
                  <a:close/>
                </a:path>
              </a:pathLst>
            </a:custGeom>
            <a:solidFill>
              <a:srgbClr val="12F1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210506" y="230880"/>
              <a:ext cx="926227" cy="3070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3690658" y="75044"/>
            <a:ext cx="1218296" cy="1907312"/>
          </a:xfrm>
          <a:custGeom>
            <a:avLst/>
            <a:gdLst/>
            <a:ahLst/>
            <a:cxnLst/>
            <a:rect r="r" b="b" t="t" l="l"/>
            <a:pathLst>
              <a:path h="1907312" w="1218296">
                <a:moveTo>
                  <a:pt x="0" y="0"/>
                </a:moveTo>
                <a:lnTo>
                  <a:pt x="1218296" y="0"/>
                </a:lnTo>
                <a:lnTo>
                  <a:pt x="1218296" y="1907312"/>
                </a:lnTo>
                <a:lnTo>
                  <a:pt x="0" y="19073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831904" y="292283"/>
            <a:ext cx="858754" cy="1344429"/>
          </a:xfrm>
          <a:custGeom>
            <a:avLst/>
            <a:gdLst/>
            <a:ahLst/>
            <a:cxnLst/>
            <a:rect r="r" b="b" t="t" l="l"/>
            <a:pathLst>
              <a:path h="1344429" w="858754">
                <a:moveTo>
                  <a:pt x="0" y="0"/>
                </a:moveTo>
                <a:lnTo>
                  <a:pt x="858754" y="0"/>
                </a:lnTo>
                <a:lnTo>
                  <a:pt x="858754" y="1344429"/>
                </a:lnTo>
                <a:lnTo>
                  <a:pt x="0" y="134442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202190" y="471570"/>
            <a:ext cx="629715" cy="985855"/>
          </a:xfrm>
          <a:custGeom>
            <a:avLst/>
            <a:gdLst/>
            <a:ahLst/>
            <a:cxnLst/>
            <a:rect r="r" b="b" t="t" l="l"/>
            <a:pathLst>
              <a:path h="985855" w="629715">
                <a:moveTo>
                  <a:pt x="0" y="0"/>
                </a:moveTo>
                <a:lnTo>
                  <a:pt x="629714" y="0"/>
                </a:lnTo>
                <a:lnTo>
                  <a:pt x="629714" y="985855"/>
                </a:lnTo>
                <a:lnTo>
                  <a:pt x="0" y="98585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10800000">
            <a:off x="12805652" y="75044"/>
            <a:ext cx="1218296" cy="1907312"/>
          </a:xfrm>
          <a:custGeom>
            <a:avLst/>
            <a:gdLst/>
            <a:ahLst/>
            <a:cxnLst/>
            <a:rect r="r" b="b" t="t" l="l"/>
            <a:pathLst>
              <a:path h="1907312" w="1218296">
                <a:moveTo>
                  <a:pt x="0" y="0"/>
                </a:moveTo>
                <a:lnTo>
                  <a:pt x="1218296" y="0"/>
                </a:lnTo>
                <a:lnTo>
                  <a:pt x="1218296" y="1907312"/>
                </a:lnTo>
                <a:lnTo>
                  <a:pt x="0" y="19073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10800000">
            <a:off x="14023948" y="292283"/>
            <a:ext cx="858754" cy="1344429"/>
          </a:xfrm>
          <a:custGeom>
            <a:avLst/>
            <a:gdLst/>
            <a:ahLst/>
            <a:cxnLst/>
            <a:rect r="r" b="b" t="t" l="l"/>
            <a:pathLst>
              <a:path h="1344429" w="858754">
                <a:moveTo>
                  <a:pt x="0" y="0"/>
                </a:moveTo>
                <a:lnTo>
                  <a:pt x="858754" y="0"/>
                </a:lnTo>
                <a:lnTo>
                  <a:pt x="858754" y="1344429"/>
                </a:lnTo>
                <a:lnTo>
                  <a:pt x="0" y="134442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10800000">
            <a:off x="14882702" y="471570"/>
            <a:ext cx="629715" cy="985855"/>
          </a:xfrm>
          <a:custGeom>
            <a:avLst/>
            <a:gdLst/>
            <a:ahLst/>
            <a:cxnLst/>
            <a:rect r="r" b="b" t="t" l="l"/>
            <a:pathLst>
              <a:path h="985855" w="629715">
                <a:moveTo>
                  <a:pt x="0" y="0"/>
                </a:moveTo>
                <a:lnTo>
                  <a:pt x="629715" y="0"/>
                </a:lnTo>
                <a:lnTo>
                  <a:pt x="629715" y="985855"/>
                </a:lnTo>
                <a:lnTo>
                  <a:pt x="0" y="98585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7600950" y="3600450"/>
            <a:ext cx="3086100" cy="3086100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D263E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1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3250163" y="194561"/>
            <a:ext cx="10164638" cy="1377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00"/>
              </a:lnSpc>
              <a:spcBef>
                <a:spcPct val="0"/>
              </a:spcBef>
            </a:pPr>
            <a:r>
              <a:rPr lang="en-US" sz="8000">
                <a:solidFill>
                  <a:srgbClr val="FFFFFF"/>
                </a:solidFill>
                <a:latin typeface="TT Octosquares Compressed"/>
                <a:ea typeface="TT Octosquares Compressed"/>
                <a:cs typeface="TT Octosquares Compressed"/>
                <a:sym typeface="TT Octosquares Compressed"/>
              </a:rPr>
              <a:t>      AIM AND OBJECTIVE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510878" y="1371700"/>
            <a:ext cx="17266244" cy="82080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</a:p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            </a:t>
            </a:r>
            <a:r>
              <a:rPr lang="en-US" sz="32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To develop an AI-driven middleware that integrates with legacy systems to detect, regulate, and secure media transfers while ensuring compliance with AI regulations.</a:t>
            </a:r>
          </a:p>
          <a:p>
            <a:pPr algn="l">
              <a:lnSpc>
                <a:spcPts val="4480"/>
              </a:lnSpc>
            </a:pPr>
          </a:p>
          <a:p>
            <a:pPr algn="l">
              <a:lnSpc>
                <a:spcPts val="4480"/>
              </a:lnSpc>
            </a:pPr>
            <a:r>
              <a:rPr lang="en-US" sz="3200" u="sng" b="true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Key Objectives</a:t>
            </a:r>
          </a:p>
          <a:p>
            <a:pPr algn="l">
              <a:lnSpc>
                <a:spcPts val="4480"/>
              </a:lnSpc>
            </a:pP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3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AI-driven media filtering: Detect and block deepfakes, misinformation, and harmful content in real-time.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Adaptive middleware integration: Seamlessly work with existing media-sharing platforms.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3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Legal compliance automation: Implement AI-based checks to ensure regulatory adherence.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3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Reinforcement learning models: Optimize filtering accuracy and reduce false positives.</a:t>
            </a:r>
          </a:p>
          <a:p>
            <a:pPr algn="l" marL="647700" indent="-323850" lvl="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Scalability &amp; Performance: Process high media volumes without latency issues.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-5400000">
            <a:off x="17631481" y="8597471"/>
            <a:ext cx="924223" cy="397435"/>
            <a:chOff x="0" y="0"/>
            <a:chExt cx="1347239" cy="57934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347239" cy="579341"/>
            </a:xfrm>
            <a:custGeom>
              <a:avLst/>
              <a:gdLst/>
              <a:ahLst/>
              <a:cxnLst/>
              <a:rect r="r" b="b" t="t" l="l"/>
              <a:pathLst>
                <a:path h="579341" w="1347239">
                  <a:moveTo>
                    <a:pt x="673619" y="0"/>
                  </a:moveTo>
                  <a:lnTo>
                    <a:pt x="1347239" y="579341"/>
                  </a:lnTo>
                  <a:lnTo>
                    <a:pt x="0" y="579341"/>
                  </a:lnTo>
                  <a:lnTo>
                    <a:pt x="673619" y="0"/>
                  </a:lnTo>
                  <a:close/>
                </a:path>
              </a:pathLst>
            </a:custGeom>
            <a:solidFill>
              <a:srgbClr val="12F1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210506" y="230880"/>
              <a:ext cx="926227" cy="30708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3521224" y="75044"/>
            <a:ext cx="1218296" cy="1907312"/>
          </a:xfrm>
          <a:custGeom>
            <a:avLst/>
            <a:gdLst/>
            <a:ahLst/>
            <a:cxnLst/>
            <a:rect r="r" b="b" t="t" l="l"/>
            <a:pathLst>
              <a:path h="1907312" w="1218296">
                <a:moveTo>
                  <a:pt x="0" y="0"/>
                </a:moveTo>
                <a:lnTo>
                  <a:pt x="1218296" y="0"/>
                </a:lnTo>
                <a:lnTo>
                  <a:pt x="1218296" y="1907312"/>
                </a:lnTo>
                <a:lnTo>
                  <a:pt x="0" y="19073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831904" y="292283"/>
            <a:ext cx="858754" cy="1344429"/>
          </a:xfrm>
          <a:custGeom>
            <a:avLst/>
            <a:gdLst/>
            <a:ahLst/>
            <a:cxnLst/>
            <a:rect r="r" b="b" t="t" l="l"/>
            <a:pathLst>
              <a:path h="1344429" w="858754">
                <a:moveTo>
                  <a:pt x="0" y="0"/>
                </a:moveTo>
                <a:lnTo>
                  <a:pt x="858754" y="0"/>
                </a:lnTo>
                <a:lnTo>
                  <a:pt x="858754" y="1344429"/>
                </a:lnTo>
                <a:lnTo>
                  <a:pt x="0" y="134442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202190" y="471570"/>
            <a:ext cx="629715" cy="985855"/>
          </a:xfrm>
          <a:custGeom>
            <a:avLst/>
            <a:gdLst/>
            <a:ahLst/>
            <a:cxnLst/>
            <a:rect r="r" b="b" t="t" l="l"/>
            <a:pathLst>
              <a:path h="985855" w="629715">
                <a:moveTo>
                  <a:pt x="0" y="0"/>
                </a:moveTo>
                <a:lnTo>
                  <a:pt x="629714" y="0"/>
                </a:lnTo>
                <a:lnTo>
                  <a:pt x="629714" y="985855"/>
                </a:lnTo>
                <a:lnTo>
                  <a:pt x="0" y="98585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10800000">
            <a:off x="12805652" y="75044"/>
            <a:ext cx="1218296" cy="1907312"/>
          </a:xfrm>
          <a:custGeom>
            <a:avLst/>
            <a:gdLst/>
            <a:ahLst/>
            <a:cxnLst/>
            <a:rect r="r" b="b" t="t" l="l"/>
            <a:pathLst>
              <a:path h="1907312" w="1218296">
                <a:moveTo>
                  <a:pt x="0" y="0"/>
                </a:moveTo>
                <a:lnTo>
                  <a:pt x="1218296" y="0"/>
                </a:lnTo>
                <a:lnTo>
                  <a:pt x="1218296" y="1907312"/>
                </a:lnTo>
                <a:lnTo>
                  <a:pt x="0" y="19073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10800000">
            <a:off x="14023948" y="292283"/>
            <a:ext cx="858754" cy="1344429"/>
          </a:xfrm>
          <a:custGeom>
            <a:avLst/>
            <a:gdLst/>
            <a:ahLst/>
            <a:cxnLst/>
            <a:rect r="r" b="b" t="t" l="l"/>
            <a:pathLst>
              <a:path h="1344429" w="858754">
                <a:moveTo>
                  <a:pt x="0" y="0"/>
                </a:moveTo>
                <a:lnTo>
                  <a:pt x="858754" y="0"/>
                </a:lnTo>
                <a:lnTo>
                  <a:pt x="858754" y="1344429"/>
                </a:lnTo>
                <a:lnTo>
                  <a:pt x="0" y="134442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10800000">
            <a:off x="14882702" y="471570"/>
            <a:ext cx="629715" cy="985855"/>
          </a:xfrm>
          <a:custGeom>
            <a:avLst/>
            <a:gdLst/>
            <a:ahLst/>
            <a:cxnLst/>
            <a:rect r="r" b="b" t="t" l="l"/>
            <a:pathLst>
              <a:path h="985855" w="629715">
                <a:moveTo>
                  <a:pt x="0" y="0"/>
                </a:moveTo>
                <a:lnTo>
                  <a:pt x="629715" y="0"/>
                </a:lnTo>
                <a:lnTo>
                  <a:pt x="629715" y="985855"/>
                </a:lnTo>
                <a:lnTo>
                  <a:pt x="0" y="98585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7600950" y="3600450"/>
            <a:ext cx="3086100" cy="3086100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D263E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66675"/>
              <a:ext cx="812800" cy="8794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1"/>
                </a:lnSpc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3690658" y="494765"/>
            <a:ext cx="10164638" cy="962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40"/>
              </a:lnSpc>
              <a:spcBef>
                <a:spcPct val="0"/>
              </a:spcBef>
            </a:pPr>
            <a:r>
              <a:rPr lang="en-US" sz="5600">
                <a:solidFill>
                  <a:srgbClr val="FFFFFF"/>
                </a:solidFill>
                <a:latin typeface="TT Octosquares Compressed"/>
                <a:ea typeface="TT Octosquares Compressed"/>
                <a:cs typeface="TT Octosquares Compressed"/>
                <a:sym typeface="TT Octosquares Compressed"/>
              </a:rPr>
              <a:t>WORKFLOW OF THE MIDDLEWARE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20387" y="1274378"/>
            <a:ext cx="17047226" cy="8018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20"/>
              </a:lnSpc>
            </a:pPr>
          </a:p>
          <a:p>
            <a:pPr algn="l" marL="820421" indent="-410210" lvl="1">
              <a:lnSpc>
                <a:spcPts val="5320"/>
              </a:lnSpc>
              <a:buAutoNum type="arabicPeriod" startAt="1"/>
            </a:pPr>
            <a:r>
              <a:rPr lang="en-US" sz="3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Media Input – Images, videos, or audio are uploaded/transferred.</a:t>
            </a:r>
          </a:p>
          <a:p>
            <a:pPr algn="l" marL="820421" indent="-410210" lvl="1">
              <a:lnSpc>
                <a:spcPts val="5320"/>
              </a:lnSpc>
              <a:buAutoNum type="arabicPeriod" startAt="1"/>
            </a:pPr>
            <a:r>
              <a:rPr lang="en-US" sz="3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AI Processing &amp;</a:t>
            </a:r>
            <a:r>
              <a:rPr lang="en-US" sz="3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3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Analysis</a:t>
            </a:r>
          </a:p>
          <a:p>
            <a:pPr algn="l" marL="1640841" indent="-546947" lvl="2">
              <a:lnSpc>
                <a:spcPts val="5320"/>
              </a:lnSpc>
              <a:buFont typeface="Arial"/>
              <a:buChar char="⚬"/>
            </a:pPr>
            <a:r>
              <a:rPr lang="en-US" sz="3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Deepfake detection</a:t>
            </a:r>
          </a:p>
          <a:p>
            <a:pPr algn="l" marL="1640841" indent="-546947" lvl="2">
              <a:lnSpc>
                <a:spcPts val="5320"/>
              </a:lnSpc>
              <a:buFont typeface="Arial"/>
              <a:buChar char="⚬"/>
            </a:pPr>
            <a:r>
              <a:rPr lang="en-US" sz="3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Content moderation</a:t>
            </a:r>
          </a:p>
          <a:p>
            <a:pPr algn="l" marL="1640841" indent="-546947" lvl="2">
              <a:lnSpc>
                <a:spcPts val="5320"/>
              </a:lnSpc>
              <a:buFont typeface="Arial"/>
              <a:buChar char="⚬"/>
            </a:pPr>
            <a:r>
              <a:rPr lang="en-US" sz="3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Compliance verification</a:t>
            </a:r>
          </a:p>
          <a:p>
            <a:pPr algn="l" marL="820421" indent="-410210" lvl="1">
              <a:lnSpc>
                <a:spcPts val="5320"/>
              </a:lnSpc>
              <a:buAutoNum type="arabicPeriod" startAt="1"/>
            </a:pPr>
            <a:r>
              <a:rPr lang="en-US" sz="3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Verification – Authenticity &amp; integrity check.</a:t>
            </a:r>
          </a:p>
          <a:p>
            <a:pPr algn="l" marL="820421" indent="-410210" lvl="1">
              <a:lnSpc>
                <a:spcPts val="5320"/>
              </a:lnSpc>
              <a:buAutoNum type="arabicPeriod" startAt="1"/>
            </a:pPr>
            <a:r>
              <a:rPr lang="en-US" sz="3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</a:t>
            </a:r>
            <a:r>
              <a:rPr lang="en-US" sz="3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ecision &amp; Action</a:t>
            </a:r>
          </a:p>
          <a:p>
            <a:pPr algn="l" marL="1640841" indent="-546947" lvl="2">
              <a:lnSpc>
                <a:spcPts val="5320"/>
              </a:lnSpc>
              <a:buFont typeface="Arial"/>
              <a:buChar char="⚬"/>
            </a:pPr>
            <a:r>
              <a:rPr lang="en-US" sz="3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Allow, block, flag, or modify content.</a:t>
            </a:r>
          </a:p>
          <a:p>
            <a:pPr algn="l" marL="820421" indent="-410210" lvl="1">
              <a:lnSpc>
                <a:spcPts val="5320"/>
              </a:lnSpc>
              <a:buAutoNum type="arabicPeriod" startAt="1"/>
            </a:pPr>
            <a:r>
              <a:rPr lang="en-US" sz="3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Secure Transfer – Verified media is transferred to the intended recipient.</a:t>
            </a:r>
          </a:p>
          <a:p>
            <a:pPr algn="l" marL="820421" indent="-410210" lvl="1">
              <a:lnSpc>
                <a:spcPts val="5320"/>
              </a:lnSpc>
              <a:buFont typeface="Arial"/>
              <a:buChar char="•"/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33" r="0" b="-33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6321766" y="9615834"/>
            <a:ext cx="2192753" cy="1597205"/>
            <a:chOff x="0" y="0"/>
            <a:chExt cx="577515" cy="42066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77515" cy="420663"/>
            </a:xfrm>
            <a:custGeom>
              <a:avLst/>
              <a:gdLst/>
              <a:ahLst/>
              <a:cxnLst/>
              <a:rect r="r" b="b" t="t" l="l"/>
              <a:pathLst>
                <a:path h="420663" w="577515">
                  <a:moveTo>
                    <a:pt x="0" y="0"/>
                  </a:moveTo>
                  <a:lnTo>
                    <a:pt x="577515" y="0"/>
                  </a:lnTo>
                  <a:lnTo>
                    <a:pt x="577515" y="420663"/>
                  </a:lnTo>
                  <a:lnTo>
                    <a:pt x="0" y="420663"/>
                  </a:lnTo>
                  <a:close/>
                </a:path>
              </a:pathLst>
            </a:custGeom>
            <a:gradFill rotWithShape="true">
              <a:gsLst>
                <a:gs pos="0">
                  <a:srgbClr val="45DEEF">
                    <a:alpha val="100000"/>
                  </a:srgbClr>
                </a:gs>
                <a:gs pos="100000">
                  <a:srgbClr val="0074AD">
                    <a:alpha val="650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38100"/>
              <a:ext cx="577515" cy="3825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3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0" y="9488397"/>
            <a:ext cx="2192753" cy="1597205"/>
            <a:chOff x="0" y="0"/>
            <a:chExt cx="577515" cy="42066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77515" cy="420663"/>
            </a:xfrm>
            <a:custGeom>
              <a:avLst/>
              <a:gdLst/>
              <a:ahLst/>
              <a:cxnLst/>
              <a:rect r="r" b="b" t="t" l="l"/>
              <a:pathLst>
                <a:path h="420663" w="577515">
                  <a:moveTo>
                    <a:pt x="0" y="0"/>
                  </a:moveTo>
                  <a:lnTo>
                    <a:pt x="577515" y="0"/>
                  </a:lnTo>
                  <a:lnTo>
                    <a:pt x="577515" y="420663"/>
                  </a:lnTo>
                  <a:lnTo>
                    <a:pt x="0" y="420663"/>
                  </a:lnTo>
                  <a:close/>
                </a:path>
              </a:pathLst>
            </a:custGeom>
            <a:gradFill rotWithShape="true">
              <a:gsLst>
                <a:gs pos="0">
                  <a:srgbClr val="0074AD">
                    <a:alpha val="6500"/>
                  </a:srgbClr>
                </a:gs>
                <a:gs pos="100000">
                  <a:srgbClr val="45DEE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0" y="38100"/>
              <a:ext cx="577515" cy="3825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3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028700" y="1668780"/>
            <a:ext cx="17259300" cy="7310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</a:p>
          <a:p>
            <a:pPr algn="l">
              <a:lnSpc>
                <a:spcPts val="4480"/>
              </a:lnSpc>
            </a:pPr>
          </a:p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-US" sz="32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Middleware is software that acts as a bridge between different applications, services, or systems to enable seamless communication, data exchange, and interoperability.</a:t>
            </a:r>
          </a:p>
          <a:p>
            <a:pPr algn="l">
              <a:lnSpc>
                <a:spcPts val="4480"/>
              </a:lnSpc>
            </a:pPr>
          </a:p>
          <a:p>
            <a:pPr algn="l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Rapi</a:t>
            </a:r>
            <a:r>
              <a:rPr lang="en-US" sz="32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 growth of digital content</a:t>
            </a:r>
            <a:r>
              <a:rPr lang="en-US" sz="32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 has increased concerns over security, authenticity, and compliance.</a:t>
            </a:r>
          </a:p>
          <a:p>
            <a:pPr algn="l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Tradition</a:t>
            </a:r>
            <a:r>
              <a:rPr lang="en-US" sz="32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al methods struggle again</a:t>
            </a:r>
            <a:r>
              <a:rPr lang="en-US" sz="32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st AI-generated deepfakes, misinformation, and evolving regulations.</a:t>
            </a:r>
          </a:p>
          <a:p>
            <a:pPr algn="l" marL="690881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AI/ML-driven middleware acts as an intermediary for content verification, moderation, and security.</a:t>
            </a:r>
          </a:p>
          <a:p>
            <a:pPr algn="l">
              <a:lnSpc>
                <a:spcPts val="4480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6052363" y="933450"/>
            <a:ext cx="6183273" cy="821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19"/>
              </a:lnSpc>
              <a:spcBef>
                <a:spcPct val="0"/>
              </a:spcBef>
            </a:pPr>
            <a:r>
              <a:rPr lang="en-US" sz="4800" u="sng">
                <a:solidFill>
                  <a:srgbClr val="FFFFFF"/>
                </a:solidFill>
                <a:latin typeface="Bobby Jones"/>
                <a:ea typeface="Bobby Jones"/>
                <a:cs typeface="Bobby Jones"/>
                <a:sym typeface="Bobby Jones"/>
              </a:rPr>
              <a:t>Introduction to Domain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33" r="0" b="-33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6321766" y="9615834"/>
            <a:ext cx="2192753" cy="1597205"/>
            <a:chOff x="0" y="0"/>
            <a:chExt cx="577515" cy="42066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77515" cy="420663"/>
            </a:xfrm>
            <a:custGeom>
              <a:avLst/>
              <a:gdLst/>
              <a:ahLst/>
              <a:cxnLst/>
              <a:rect r="r" b="b" t="t" l="l"/>
              <a:pathLst>
                <a:path h="420663" w="577515">
                  <a:moveTo>
                    <a:pt x="0" y="0"/>
                  </a:moveTo>
                  <a:lnTo>
                    <a:pt x="577515" y="0"/>
                  </a:lnTo>
                  <a:lnTo>
                    <a:pt x="577515" y="420663"/>
                  </a:lnTo>
                  <a:lnTo>
                    <a:pt x="0" y="420663"/>
                  </a:lnTo>
                  <a:close/>
                </a:path>
              </a:pathLst>
            </a:custGeom>
            <a:gradFill rotWithShape="true">
              <a:gsLst>
                <a:gs pos="0">
                  <a:srgbClr val="45DEEF">
                    <a:alpha val="100000"/>
                  </a:srgbClr>
                </a:gs>
                <a:gs pos="100000">
                  <a:srgbClr val="0074AD">
                    <a:alpha val="6500"/>
                  </a:srgbClr>
                </a:gs>
              </a:gsLst>
              <a:lin ang="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38100"/>
              <a:ext cx="577515" cy="3825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3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-648642" y="9615834"/>
            <a:ext cx="2192753" cy="1597205"/>
            <a:chOff x="0" y="0"/>
            <a:chExt cx="577515" cy="42066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577515" cy="420663"/>
            </a:xfrm>
            <a:custGeom>
              <a:avLst/>
              <a:gdLst/>
              <a:ahLst/>
              <a:cxnLst/>
              <a:rect r="r" b="b" t="t" l="l"/>
              <a:pathLst>
                <a:path h="420663" w="577515">
                  <a:moveTo>
                    <a:pt x="0" y="0"/>
                  </a:moveTo>
                  <a:lnTo>
                    <a:pt x="577515" y="0"/>
                  </a:lnTo>
                  <a:lnTo>
                    <a:pt x="577515" y="420663"/>
                  </a:lnTo>
                  <a:lnTo>
                    <a:pt x="0" y="420663"/>
                  </a:lnTo>
                  <a:close/>
                </a:path>
              </a:pathLst>
            </a:custGeom>
            <a:gradFill rotWithShape="true">
              <a:gsLst>
                <a:gs pos="0">
                  <a:srgbClr val="0074AD">
                    <a:alpha val="6500"/>
                  </a:srgbClr>
                </a:gs>
                <a:gs pos="100000">
                  <a:srgbClr val="45DEE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0" y="38100"/>
              <a:ext cx="577515" cy="3825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73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447734" y="344170"/>
            <a:ext cx="17392531" cy="684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20"/>
              </a:lnSpc>
              <a:spcBef>
                <a:spcPct val="0"/>
              </a:spcBef>
            </a:pPr>
            <a:r>
              <a:rPr lang="en-US" sz="38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Key Technologies for AI/ML-Driven Middleware for Secure Media Transfer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47734" y="961837"/>
            <a:ext cx="17840266" cy="102512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</a:pPr>
          </a:p>
          <a:p>
            <a:pPr algn="l" marL="690880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Frameworks</a:t>
            </a:r>
          </a:p>
          <a:p>
            <a:pPr algn="l" marL="1381760" indent="-460587" lvl="2">
              <a:lnSpc>
                <a:spcPts val="4480"/>
              </a:lnSpc>
              <a:buFont typeface="Arial"/>
              <a:buChar char="⚬"/>
            </a:pPr>
            <a:r>
              <a:rPr lang="en-US" sz="32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 Express.js : Node.js framework for building APIs and handling asynchronous requests.</a:t>
            </a:r>
          </a:p>
          <a:p>
            <a:pPr algn="l" marL="43180" indent="-14393" lvl="2">
              <a:lnSpc>
                <a:spcPts val="139"/>
              </a:lnSpc>
              <a:buFont typeface="Arial"/>
              <a:buChar char="⚬"/>
            </a:pPr>
            <a:r>
              <a:rPr lang="en-US" sz="1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Vamos:Vamos middleware monitors the execution, ensuring compliance with safety policies.</a:t>
            </a:r>
          </a:p>
          <a:p>
            <a:pPr algn="l" marL="1381760" indent="-460587" lvl="2">
              <a:lnSpc>
                <a:spcPts val="4480"/>
              </a:lnSpc>
              <a:buFont typeface="Arial"/>
              <a:buChar char="⚬"/>
            </a:pPr>
            <a:r>
              <a:rPr lang="en-US" sz="32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 middleware framework that supports runtime monitoring and can be tailored for safety checks.</a:t>
            </a:r>
          </a:p>
          <a:p>
            <a:pPr algn="l">
              <a:lnSpc>
                <a:spcPts val="4480"/>
              </a:lnSpc>
            </a:pPr>
          </a:p>
          <a:p>
            <a:pPr algn="l" marL="690880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AI/ML for Content Moderation</a:t>
            </a:r>
          </a:p>
          <a:p>
            <a:pPr algn="l" marL="1381760" indent="-460587" lvl="2">
              <a:lnSpc>
                <a:spcPts val="4480"/>
              </a:lnSpc>
              <a:buFont typeface="Arial"/>
              <a:buChar char="⚬"/>
            </a:pPr>
            <a:r>
              <a:rPr lang="en-US" sz="32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Computer Vision (OpenCV, TensorFlow, PyTorch)</a:t>
            </a:r>
          </a:p>
          <a:p>
            <a:pPr algn="l" marL="1381760" indent="-460587" lvl="2">
              <a:lnSpc>
                <a:spcPts val="4480"/>
              </a:lnSpc>
              <a:buFont typeface="Arial"/>
              <a:buChar char="⚬"/>
            </a:pPr>
            <a:r>
              <a:rPr lang="en-US" sz="32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NLP for Text Analysis (SpaCy, BERT, GPT)</a:t>
            </a:r>
          </a:p>
          <a:p>
            <a:pPr algn="l" marL="1381760" indent="-460587" lvl="2">
              <a:lnSpc>
                <a:spcPts val="4480"/>
              </a:lnSpc>
              <a:buFont typeface="Arial"/>
              <a:buChar char="⚬"/>
            </a:pPr>
            <a:r>
              <a:rPr lang="en-US" sz="32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Deepfake Detection (FaceForensics++, XceptionNet)</a:t>
            </a:r>
          </a:p>
          <a:p>
            <a:pPr algn="l">
              <a:lnSpc>
                <a:spcPts val="4480"/>
              </a:lnSpc>
            </a:pPr>
          </a:p>
          <a:p>
            <a:pPr algn="l" marL="690880" indent="-345440" lvl="1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Security &amp; Authentication</a:t>
            </a:r>
          </a:p>
          <a:p>
            <a:pPr algn="l" marL="1381760" indent="-460587" lvl="2">
              <a:lnSpc>
                <a:spcPts val="4480"/>
              </a:lnSpc>
              <a:buFont typeface="Arial"/>
              <a:buChar char="⚬"/>
            </a:pPr>
            <a:r>
              <a:rPr lang="en-US" sz="32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Blockchain for Media Integrity (Hyperledger, Ethereum, IPFS)</a:t>
            </a:r>
          </a:p>
          <a:p>
            <a:pPr algn="l" marL="1381760" indent="-460587" lvl="2">
              <a:lnSpc>
                <a:spcPts val="4480"/>
              </a:lnSpc>
              <a:buFont typeface="Arial"/>
              <a:buChar char="⚬"/>
            </a:pPr>
            <a:r>
              <a:rPr lang="en-US" sz="32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Cryptography &amp; Digital Signatures (AES, RSA, Zero-Knowledge Proofs)</a:t>
            </a:r>
          </a:p>
          <a:p>
            <a:pPr algn="l" marL="1381760" indent="-460587" lvl="2">
              <a:lnSpc>
                <a:spcPts val="4480"/>
              </a:lnSpc>
              <a:buFont typeface="Arial"/>
              <a:buChar char="⚬"/>
            </a:pPr>
            <a:r>
              <a:rPr lang="en-US" sz="32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Identity &amp; Access Management (OAuth 2.0, JWT, SAML)</a:t>
            </a:r>
          </a:p>
          <a:p>
            <a:pPr algn="l">
              <a:lnSpc>
                <a:spcPts val="4480"/>
              </a:lnSpc>
            </a:pPr>
          </a:p>
          <a:p>
            <a:pPr algn="l" marL="690880" indent="-345440" lvl="1">
              <a:lnSpc>
                <a:spcPts val="4480"/>
              </a:lnSpc>
              <a:buFont typeface="Arial"/>
              <a:buChar char="•"/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DAGf18ivqyI</dc:identifier>
  <dcterms:modified xsi:type="dcterms:W3CDTF">2011-08-01T06:04:30Z</dcterms:modified>
  <cp:revision>1</cp:revision>
  <dc:title>Ai Based framework - Fraud detection</dc:title>
</cp:coreProperties>
</file>